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5/14/2023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24D95B-EE18-3AC1-C179-D60859E752C6}"/>
              </a:ext>
            </a:extLst>
          </p:cNvPr>
          <p:cNvSpPr>
            <a:spLocks noGrp="1"/>
          </p:cNvSpPr>
          <p:nvPr>
            <p:ph type="ctrTitle"/>
          </p:nvPr>
        </p:nvSpPr>
        <p:spPr>
          <a:xfrm>
            <a:off x="643463" y="640831"/>
            <a:ext cx="3352128" cy="1573863"/>
          </a:xfrm>
        </p:spPr>
        <p:txBody>
          <a:bodyPr vert="horz" lIns="91440" tIns="45720" rIns="91440" bIns="45720" rtlCol="0" anchor="ctr">
            <a:normAutofit/>
          </a:bodyPr>
          <a:lstStyle/>
          <a:p>
            <a:pPr algn="l"/>
            <a:r>
              <a:rPr lang="en-US" sz="3600" dirty="0"/>
              <a:t>Diet Fit pro</a:t>
            </a:r>
          </a:p>
        </p:txBody>
      </p:sp>
      <p:sp>
        <p:nvSpPr>
          <p:cNvPr id="4" name="TextBox 3">
            <a:extLst>
              <a:ext uri="{FF2B5EF4-FFF2-40B4-BE49-F238E27FC236}">
                <a16:creationId xmlns:a16="http://schemas.microsoft.com/office/drawing/2014/main" id="{D4781F34-55D6-E7D1-6609-CDEE77453CCA}"/>
              </a:ext>
            </a:extLst>
          </p:cNvPr>
          <p:cNvSpPr txBox="1"/>
          <p:nvPr/>
        </p:nvSpPr>
        <p:spPr>
          <a:xfrm>
            <a:off x="643463" y="2367092"/>
            <a:ext cx="3352128" cy="3881309"/>
          </a:xfrm>
          <a:prstGeom prst="rect">
            <a:avLst/>
          </a:prstGeom>
        </p:spPr>
        <p:txBody>
          <a:bodyPr vert="horz" lIns="91440" tIns="45720" rIns="91440" bIns="45720" rtlCol="0">
            <a:normAutofit fontScale="92500" lnSpcReduction="20000"/>
          </a:bodyPr>
          <a:lstStyle/>
          <a:p>
            <a:pPr indent="-228600" defTabSz="914400">
              <a:lnSpc>
                <a:spcPct val="120000"/>
              </a:lnSpc>
              <a:spcAft>
                <a:spcPts val="600"/>
              </a:spcAft>
              <a:buClr>
                <a:schemeClr val="tx1"/>
              </a:buClr>
              <a:buFont typeface="Arial" panose="020B0604020202020204" pitchFamily="34" charset="0"/>
              <a:buChar char="•"/>
            </a:pPr>
            <a:r>
              <a:rPr lang="en-US" cap="all" dirty="0">
                <a:latin typeface="Times New Roman" panose="02020603050405020304" pitchFamily="18" charset="0"/>
                <a:cs typeface="Times New Roman" panose="02020603050405020304" pitchFamily="18" charset="0"/>
              </a:rPr>
              <a:t>In this Both admin and user can login with their credentials . </a:t>
            </a:r>
          </a:p>
          <a:p>
            <a:pPr indent="-228600" defTabSz="914400">
              <a:lnSpc>
                <a:spcPct val="120000"/>
              </a:lnSpc>
              <a:spcAft>
                <a:spcPts val="600"/>
              </a:spcAft>
              <a:buClr>
                <a:schemeClr val="tx1"/>
              </a:buClr>
              <a:buFont typeface="Arial" panose="020B0604020202020204" pitchFamily="34" charset="0"/>
              <a:buChar char="•"/>
            </a:pPr>
            <a:r>
              <a:rPr lang="en-US" cap="all" dirty="0">
                <a:latin typeface="Times New Roman" panose="02020603050405020304" pitchFamily="18" charset="0"/>
                <a:cs typeface="Times New Roman" panose="02020603050405020304" pitchFamily="18" charset="0"/>
              </a:rPr>
              <a:t>Signup we can register New user.</a:t>
            </a:r>
          </a:p>
          <a:p>
            <a:pPr indent="-228600" defTabSz="914400">
              <a:lnSpc>
                <a:spcPct val="120000"/>
              </a:lnSpc>
              <a:spcAft>
                <a:spcPts val="600"/>
              </a:spcAft>
              <a:buClr>
                <a:schemeClr val="tx1"/>
              </a:buClr>
              <a:buFont typeface="Arial" panose="020B0604020202020204" pitchFamily="34" charset="0"/>
              <a:buChar char="•"/>
            </a:pPr>
            <a:r>
              <a:rPr lang="en-US" cap="all" dirty="0">
                <a:latin typeface="Times New Roman" panose="02020603050405020304" pitchFamily="18" charset="0"/>
                <a:cs typeface="Times New Roman" panose="02020603050405020304" pitchFamily="18" charset="0"/>
              </a:rPr>
              <a:t>This is Implemented using Login component.</a:t>
            </a:r>
          </a:p>
          <a:p>
            <a:pPr indent="-228600" defTabSz="914400">
              <a:lnSpc>
                <a:spcPct val="120000"/>
              </a:lnSpc>
              <a:spcAft>
                <a:spcPts val="600"/>
              </a:spcAft>
              <a:buClr>
                <a:schemeClr val="tx1"/>
              </a:buClr>
              <a:buFont typeface="Arial" panose="020B0604020202020204" pitchFamily="34" charset="0"/>
              <a:buChar char="•"/>
            </a:pPr>
            <a:r>
              <a:rPr lang="en-US" cap="all" dirty="0">
                <a:latin typeface="Times New Roman" panose="02020603050405020304" pitchFamily="18" charset="0"/>
                <a:cs typeface="Times New Roman" panose="02020603050405020304" pitchFamily="18" charset="0"/>
              </a:rPr>
              <a:t>Once credentials Are correct it will Go to Dashboard.</a:t>
            </a:r>
          </a:p>
          <a:p>
            <a:pPr indent="-228600" defTabSz="914400">
              <a:lnSpc>
                <a:spcPct val="120000"/>
              </a:lnSpc>
              <a:spcAft>
                <a:spcPts val="600"/>
              </a:spcAft>
              <a:buClr>
                <a:schemeClr val="tx1"/>
              </a:buClr>
              <a:buFont typeface="Arial" panose="020B0604020202020204" pitchFamily="34" charset="0"/>
              <a:buChar char="•"/>
            </a:pPr>
            <a:r>
              <a:rPr lang="en-US" cap="all" dirty="0">
                <a:latin typeface="Times New Roman" panose="02020603050405020304" pitchFamily="18" charset="0"/>
                <a:cs typeface="Times New Roman" panose="02020603050405020304" pitchFamily="18" charset="0"/>
              </a:rPr>
              <a:t>Password will Encrypted and saved as token in </a:t>
            </a:r>
            <a:r>
              <a:rPr lang="en-US" cap="all" dirty="0" err="1">
                <a:latin typeface="Times New Roman" panose="02020603050405020304" pitchFamily="18" charset="0"/>
                <a:cs typeface="Times New Roman" panose="02020603050405020304" pitchFamily="18" charset="0"/>
              </a:rPr>
              <a:t>json</a:t>
            </a:r>
            <a:r>
              <a:rPr lang="en-US" cap="all" dirty="0">
                <a:latin typeface="Times New Roman" panose="02020603050405020304" pitchFamily="18" charset="0"/>
                <a:cs typeface="Times New Roman" panose="02020603050405020304" pitchFamily="18" charset="0"/>
              </a:rPr>
              <a:t> server auth.</a:t>
            </a:r>
          </a:p>
          <a:p>
            <a:pPr indent="-228600" defTabSz="914400">
              <a:lnSpc>
                <a:spcPct val="120000"/>
              </a:lnSpc>
              <a:spcAft>
                <a:spcPts val="600"/>
              </a:spcAft>
              <a:buClr>
                <a:schemeClr val="tx1"/>
              </a:buClr>
              <a:buFont typeface="Arial" panose="020B0604020202020204" pitchFamily="34" charset="0"/>
              <a:buChar char="•"/>
            </a:pPr>
            <a:endParaRPr lang="en-US" cap="all"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15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8150"/>
          <a:stretch/>
        </p:blipFill>
        <p:spPr>
          <a:xfrm>
            <a:off x="4651242" y="0"/>
            <a:ext cx="7540758"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3077C40-D24E-C885-238A-1E81192DE37D}"/>
              </a:ext>
            </a:extLst>
          </p:cNvPr>
          <p:cNvPicPr>
            <a:picLocks noChangeAspect="1"/>
          </p:cNvPicPr>
          <p:nvPr/>
        </p:nvPicPr>
        <p:blipFill>
          <a:blip r:embed="rId4"/>
          <a:stretch>
            <a:fillRect/>
          </a:stretch>
        </p:blipFill>
        <p:spPr>
          <a:xfrm>
            <a:off x="4651241" y="813400"/>
            <a:ext cx="7540759" cy="5749326"/>
          </a:xfrm>
          <a:prstGeom prst="rect">
            <a:avLst/>
          </a:prstGeom>
        </p:spPr>
      </p:pic>
    </p:spTree>
    <p:extLst>
      <p:ext uri="{BB962C8B-B14F-4D97-AF65-F5344CB8AC3E}">
        <p14:creationId xmlns:p14="http://schemas.microsoft.com/office/powerpoint/2010/main" val="43964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1" name="Picture 2">
            <a:extLst>
              <a:ext uri="{FF2B5EF4-FFF2-40B4-BE49-F238E27FC236}">
                <a16:creationId xmlns:a16="http://schemas.microsoft.com/office/drawing/2014/main" id="{ED331677-26DE-4EC1-9413-2FBC100AD5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4">
            <a:extLst>
              <a:ext uri="{FF2B5EF4-FFF2-40B4-BE49-F238E27FC236}">
                <a16:creationId xmlns:a16="http://schemas.microsoft.com/office/drawing/2014/main" id="{10CC3C8B-9B38-40BE-833A-3D26F28AFD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83" name="Rectangle 66">
            <a:extLst>
              <a:ext uri="{FF2B5EF4-FFF2-40B4-BE49-F238E27FC236}">
                <a16:creationId xmlns:a16="http://schemas.microsoft.com/office/drawing/2014/main" id="{04F70D7F-3C45-403A-8C47-37564F9D5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2">
            <a:extLst>
              <a:ext uri="{FF2B5EF4-FFF2-40B4-BE49-F238E27FC236}">
                <a16:creationId xmlns:a16="http://schemas.microsoft.com/office/drawing/2014/main" id="{932EC2A1-8294-42F9-A793-42721FAEC1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70">
            <a:extLst>
              <a:ext uri="{FF2B5EF4-FFF2-40B4-BE49-F238E27FC236}">
                <a16:creationId xmlns:a16="http://schemas.microsoft.com/office/drawing/2014/main" id="{7F570DF7-2B79-412F-8A71-E1567F478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5119" y="-2"/>
            <a:ext cx="4846881" cy="68580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72">
            <a:extLst>
              <a:ext uri="{FF2B5EF4-FFF2-40B4-BE49-F238E27FC236}">
                <a16:creationId xmlns:a16="http://schemas.microsoft.com/office/drawing/2014/main" id="{71BC4EFF-7422-48FC-8745-37C9353E24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47943" y="2285999"/>
            <a:ext cx="4818888"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cxnSp>
        <p:nvCxnSpPr>
          <p:cNvPr id="87" name="Straight Connector 74">
            <a:extLst>
              <a:ext uri="{FF2B5EF4-FFF2-40B4-BE49-F238E27FC236}">
                <a16:creationId xmlns:a16="http://schemas.microsoft.com/office/drawing/2014/main" id="{FCC4FBBF-2941-4738-8128-EF72607E96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45119" y="4580896"/>
            <a:ext cx="4818888"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88" name="Rectangle 76">
            <a:extLst>
              <a:ext uri="{FF2B5EF4-FFF2-40B4-BE49-F238E27FC236}">
                <a16:creationId xmlns:a16="http://schemas.microsoft.com/office/drawing/2014/main" id="{5C26C8BD-5E6D-42C3-9B71-919A5266F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78">
            <a:extLst>
              <a:ext uri="{FF2B5EF4-FFF2-40B4-BE49-F238E27FC236}">
                <a16:creationId xmlns:a16="http://schemas.microsoft.com/office/drawing/2014/main" id="{FDC2BE61-91B3-47C9-97F7-721FCFA883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7D78593-5595-542E-6709-58FF74849F36}"/>
              </a:ext>
            </a:extLst>
          </p:cNvPr>
          <p:cNvSpPr>
            <a:spLocks noGrp="1"/>
          </p:cNvSpPr>
          <p:nvPr>
            <p:ph type="ctrTitle"/>
          </p:nvPr>
        </p:nvSpPr>
        <p:spPr>
          <a:xfrm>
            <a:off x="913776" y="640831"/>
            <a:ext cx="5811365" cy="1573863"/>
          </a:xfrm>
        </p:spPr>
        <p:txBody>
          <a:bodyPr vert="horz" lIns="91440" tIns="45720" rIns="91440" bIns="45720" rtlCol="0" anchor="ctr">
            <a:normAutofit/>
          </a:bodyPr>
          <a:lstStyle/>
          <a:p>
            <a:r>
              <a:rPr lang="en-US" sz="3600" kern="1200" cap="all" baseline="0" dirty="0">
                <a:solidFill>
                  <a:schemeClr val="tx1"/>
                </a:solidFill>
                <a:effectLst/>
                <a:latin typeface="+mj-lt"/>
                <a:ea typeface="+mj-ea"/>
                <a:cs typeface="+mj-cs"/>
              </a:rPr>
              <a:t>User page</a:t>
            </a:r>
          </a:p>
        </p:txBody>
      </p:sp>
      <p:sp>
        <p:nvSpPr>
          <p:cNvPr id="4" name="TextBox 3">
            <a:extLst>
              <a:ext uri="{FF2B5EF4-FFF2-40B4-BE49-F238E27FC236}">
                <a16:creationId xmlns:a16="http://schemas.microsoft.com/office/drawing/2014/main" id="{162E2BF3-AB9A-3E7F-15E5-D9E1F59D6560}"/>
              </a:ext>
            </a:extLst>
          </p:cNvPr>
          <p:cNvSpPr txBox="1"/>
          <p:nvPr/>
        </p:nvSpPr>
        <p:spPr>
          <a:xfrm>
            <a:off x="913774" y="2367092"/>
            <a:ext cx="5811367" cy="3881309"/>
          </a:xfrm>
          <a:prstGeom prst="rect">
            <a:avLst/>
          </a:prstGeom>
        </p:spPr>
        <p:txBody>
          <a:bodyPr vert="horz" lIns="91440" tIns="45720" rIns="91440" bIns="45720" rtlCol="0">
            <a:normAutofit lnSpcReduction="10000"/>
          </a:bodyPr>
          <a:lstStyle/>
          <a:p>
            <a:pPr indent="-228600" defTabSz="914400">
              <a:lnSpc>
                <a:spcPct val="120000"/>
              </a:lnSpc>
              <a:spcAft>
                <a:spcPts val="600"/>
              </a:spcAft>
              <a:buClr>
                <a:schemeClr val="tx1"/>
              </a:buClr>
              <a:buFont typeface="Arial" panose="020B0604020202020204" pitchFamily="34" charset="0"/>
              <a:buChar char="•"/>
            </a:pPr>
            <a:r>
              <a:rPr lang="en-US" cap="all" dirty="0"/>
              <a:t>In the user page they are Diet Products, Diet plan, Feedbacks, Response, Own diet and Logout</a:t>
            </a:r>
          </a:p>
          <a:p>
            <a:pPr indent="-228600" defTabSz="914400">
              <a:lnSpc>
                <a:spcPct val="120000"/>
              </a:lnSpc>
              <a:spcAft>
                <a:spcPts val="600"/>
              </a:spcAft>
              <a:buClr>
                <a:schemeClr val="tx1"/>
              </a:buClr>
              <a:buFont typeface="Arial" panose="020B0604020202020204" pitchFamily="34" charset="0"/>
              <a:buChar char="•"/>
            </a:pPr>
            <a:r>
              <a:rPr lang="en-US" cap="all" dirty="0"/>
              <a:t>In this all products are available with their calories.</a:t>
            </a:r>
          </a:p>
          <a:p>
            <a:pPr indent="-228600" defTabSz="914400">
              <a:lnSpc>
                <a:spcPct val="120000"/>
              </a:lnSpc>
              <a:spcAft>
                <a:spcPts val="600"/>
              </a:spcAft>
              <a:buClr>
                <a:schemeClr val="tx1"/>
              </a:buClr>
              <a:buFont typeface="Arial" panose="020B0604020202020204" pitchFamily="34" charset="0"/>
              <a:buChar char="•"/>
            </a:pPr>
            <a:r>
              <a:rPr lang="en-US" cap="all" dirty="0"/>
              <a:t>We can search and we can filter using search bar and Type Filter</a:t>
            </a:r>
          </a:p>
          <a:p>
            <a:pPr indent="-228600" defTabSz="914400">
              <a:lnSpc>
                <a:spcPct val="120000"/>
              </a:lnSpc>
              <a:spcAft>
                <a:spcPts val="600"/>
              </a:spcAft>
              <a:buClr>
                <a:schemeClr val="tx1"/>
              </a:buClr>
              <a:buFont typeface="Arial" panose="020B0604020202020204" pitchFamily="34" charset="0"/>
              <a:buChar char="•"/>
            </a:pPr>
            <a:r>
              <a:rPr lang="en-US" cap="all" dirty="0"/>
              <a:t>And in this I have added translate language </a:t>
            </a:r>
          </a:p>
          <a:p>
            <a:pPr indent="-228600" defTabSz="914400">
              <a:lnSpc>
                <a:spcPct val="120000"/>
              </a:lnSpc>
              <a:spcAft>
                <a:spcPts val="600"/>
              </a:spcAft>
              <a:buClr>
                <a:schemeClr val="tx1"/>
              </a:buClr>
              <a:buFont typeface="Arial" panose="020B0604020202020204" pitchFamily="34" charset="0"/>
              <a:buChar char="•"/>
            </a:pPr>
            <a:r>
              <a:rPr lang="en-US" cap="all" dirty="0"/>
              <a:t>Once we click on the product it will display the details of it.</a:t>
            </a:r>
          </a:p>
          <a:p>
            <a:pPr indent="-228600" defTabSz="914400">
              <a:lnSpc>
                <a:spcPct val="120000"/>
              </a:lnSpc>
              <a:spcAft>
                <a:spcPts val="600"/>
              </a:spcAft>
              <a:buClr>
                <a:schemeClr val="tx1"/>
              </a:buClr>
              <a:buFont typeface="Arial" panose="020B0604020202020204" pitchFamily="34" charset="0"/>
              <a:buChar char="•"/>
            </a:pPr>
            <a:r>
              <a:rPr lang="en-US" cap="all" dirty="0"/>
              <a:t>If user have any queries about the product he/she can raise a query to admin</a:t>
            </a:r>
          </a:p>
        </p:txBody>
      </p:sp>
      <p:pic>
        <p:nvPicPr>
          <p:cNvPr id="5" name="Picture 4" descr="A screenshot of a computer&#10;&#10;Description automatically generated">
            <a:extLst>
              <a:ext uri="{FF2B5EF4-FFF2-40B4-BE49-F238E27FC236}">
                <a16:creationId xmlns:a16="http://schemas.microsoft.com/office/drawing/2014/main" id="{718E6001-2A2A-94E7-E2F7-0396BF42141F}"/>
              </a:ext>
            </a:extLst>
          </p:cNvPr>
          <p:cNvPicPr>
            <a:picLocks noChangeAspect="1"/>
          </p:cNvPicPr>
          <p:nvPr/>
        </p:nvPicPr>
        <p:blipFill>
          <a:blip r:embed="rId4"/>
          <a:stretch>
            <a:fillRect/>
          </a:stretch>
        </p:blipFill>
        <p:spPr>
          <a:xfrm>
            <a:off x="7876363" y="228120"/>
            <a:ext cx="3486144" cy="19014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75158838-AED1-B167-E681-E0BB0F317E39}"/>
              </a:ext>
            </a:extLst>
          </p:cNvPr>
          <p:cNvPicPr>
            <a:picLocks noChangeAspect="1"/>
          </p:cNvPicPr>
          <p:nvPr/>
        </p:nvPicPr>
        <p:blipFill>
          <a:blip r:embed="rId5"/>
          <a:stretch>
            <a:fillRect/>
          </a:stretch>
        </p:blipFill>
        <p:spPr>
          <a:xfrm>
            <a:off x="7919750" y="4713067"/>
            <a:ext cx="3813214" cy="21449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5035256-3960-831E-43AD-6DCE1FDEB29B}"/>
              </a:ext>
            </a:extLst>
          </p:cNvPr>
          <p:cNvPicPr>
            <a:picLocks noChangeAspect="1"/>
          </p:cNvPicPr>
          <p:nvPr/>
        </p:nvPicPr>
        <p:blipFill>
          <a:blip r:embed="rId6"/>
          <a:stretch>
            <a:fillRect/>
          </a:stretch>
        </p:blipFill>
        <p:spPr>
          <a:xfrm>
            <a:off x="7863033" y="2442397"/>
            <a:ext cx="3592155" cy="2020588"/>
          </a:xfrm>
          <a:prstGeom prst="rect">
            <a:avLst/>
          </a:prstGeom>
        </p:spPr>
      </p:pic>
    </p:spTree>
    <p:extLst>
      <p:ext uri="{BB962C8B-B14F-4D97-AF65-F5344CB8AC3E}">
        <p14:creationId xmlns:p14="http://schemas.microsoft.com/office/powerpoint/2010/main" val="661783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E1408BAF-1350-4BC5-9C72-82A08BB07B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44E843C5-E258-463E-B6A7-03E24286BC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9" name="Rectangle 38">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BD8DF1-E673-6463-14EA-CD612E86E571}"/>
              </a:ext>
            </a:extLst>
          </p:cNvPr>
          <p:cNvSpPr txBox="1"/>
          <p:nvPr/>
        </p:nvSpPr>
        <p:spPr>
          <a:xfrm>
            <a:off x="1054065" y="2367092"/>
            <a:ext cx="5855415" cy="3847444"/>
          </a:xfrm>
          <a:prstGeom prst="rect">
            <a:avLst/>
          </a:prstGeom>
        </p:spPr>
        <p:txBody>
          <a:bodyPr vert="horz" lIns="91440" tIns="45720" rIns="91440" bIns="45720" rtlCol="0">
            <a:normAutofit/>
          </a:bodyPr>
          <a:lstStyle/>
          <a:p>
            <a:pPr indent="-228600" defTabSz="914400">
              <a:lnSpc>
                <a:spcPct val="120000"/>
              </a:lnSpc>
              <a:spcAft>
                <a:spcPts val="600"/>
              </a:spcAft>
              <a:buClr>
                <a:schemeClr val="tx1"/>
              </a:buClr>
              <a:buFont typeface="Arial" panose="020B0604020202020204" pitchFamily="34" charset="0"/>
              <a:buChar char="•"/>
            </a:pPr>
            <a:r>
              <a:rPr lang="en-US" cap="all" dirty="0"/>
              <a:t>Here it display the different diets plans  </a:t>
            </a:r>
          </a:p>
          <a:p>
            <a:pPr indent="-228600" defTabSz="914400">
              <a:lnSpc>
                <a:spcPct val="120000"/>
              </a:lnSpc>
              <a:spcAft>
                <a:spcPts val="600"/>
              </a:spcAft>
              <a:buClr>
                <a:schemeClr val="tx1"/>
              </a:buClr>
              <a:buFont typeface="Arial" panose="020B0604020202020204" pitchFamily="34" charset="0"/>
              <a:buChar char="•"/>
            </a:pPr>
            <a:r>
              <a:rPr lang="en-US" cap="all" dirty="0"/>
              <a:t>If u click the any diet plan it shows the details </a:t>
            </a:r>
          </a:p>
          <a:p>
            <a:pPr indent="-228600" defTabSz="914400">
              <a:lnSpc>
                <a:spcPct val="120000"/>
              </a:lnSpc>
              <a:spcAft>
                <a:spcPts val="600"/>
              </a:spcAft>
              <a:buClr>
                <a:schemeClr val="tx1"/>
              </a:buClr>
              <a:buFont typeface="Arial" panose="020B0604020202020204" pitchFamily="34" charset="0"/>
              <a:buChar char="•"/>
            </a:pPr>
            <a:r>
              <a:rPr lang="en-US" cap="all" dirty="0"/>
              <a:t>If I click the any of the diet plan it will display the details like this….</a:t>
            </a:r>
          </a:p>
          <a:p>
            <a:pPr indent="-228600" defTabSz="914400">
              <a:lnSpc>
                <a:spcPct val="120000"/>
              </a:lnSpc>
              <a:spcAft>
                <a:spcPts val="600"/>
              </a:spcAft>
              <a:buClr>
                <a:schemeClr val="tx1"/>
              </a:buClr>
              <a:buFont typeface="Arial" panose="020B0604020202020204" pitchFamily="34" charset="0"/>
              <a:buChar char="•"/>
            </a:pPr>
            <a:endParaRPr lang="en-US" cap="all" dirty="0"/>
          </a:p>
          <a:p>
            <a:pPr indent="-228600" defTabSz="914400">
              <a:lnSpc>
                <a:spcPct val="120000"/>
              </a:lnSpc>
              <a:spcAft>
                <a:spcPts val="600"/>
              </a:spcAft>
              <a:buClr>
                <a:schemeClr val="tx1"/>
              </a:buClr>
              <a:buFont typeface="Arial" panose="020B0604020202020204" pitchFamily="34" charset="0"/>
              <a:buChar char="•"/>
            </a:pPr>
            <a:endParaRPr lang="en-US" cap="all" dirty="0"/>
          </a:p>
          <a:p>
            <a:pPr indent="-228600" defTabSz="914400">
              <a:lnSpc>
                <a:spcPct val="120000"/>
              </a:lnSpc>
              <a:spcAft>
                <a:spcPts val="600"/>
              </a:spcAft>
              <a:buClr>
                <a:schemeClr val="tx1"/>
              </a:buClr>
              <a:buFont typeface="Arial" panose="020B0604020202020204" pitchFamily="34" charset="0"/>
              <a:buChar char="•"/>
            </a:pPr>
            <a:endParaRPr lang="en-US" cap="all" dirty="0"/>
          </a:p>
        </p:txBody>
      </p:sp>
      <p:pic>
        <p:nvPicPr>
          <p:cNvPr id="43" name="Picture 42">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2" name="Title 1">
            <a:extLst>
              <a:ext uri="{FF2B5EF4-FFF2-40B4-BE49-F238E27FC236}">
                <a16:creationId xmlns:a16="http://schemas.microsoft.com/office/drawing/2014/main" id="{3AB13E5C-6CC8-0413-5912-136E293049DD}"/>
              </a:ext>
            </a:extLst>
          </p:cNvPr>
          <p:cNvSpPr>
            <a:spLocks noGrp="1"/>
          </p:cNvSpPr>
          <p:nvPr>
            <p:ph type="ctrTitle"/>
          </p:nvPr>
        </p:nvSpPr>
        <p:spPr>
          <a:xfrm>
            <a:off x="1054064" y="618517"/>
            <a:ext cx="5855416" cy="1596177"/>
          </a:xfrm>
        </p:spPr>
        <p:txBody>
          <a:bodyPr vert="horz" lIns="91440" tIns="45720" rIns="91440" bIns="45720" rtlCol="0" anchor="ctr">
            <a:normAutofit/>
          </a:bodyPr>
          <a:lstStyle/>
          <a:p>
            <a:r>
              <a:rPr lang="en-US" sz="3600" dirty="0"/>
              <a:t>Diet Plan</a:t>
            </a:r>
          </a:p>
        </p:txBody>
      </p:sp>
      <p:pic>
        <p:nvPicPr>
          <p:cNvPr id="5" name="Picture 4" descr="A screenshot of a computer&#10;&#10;Description automatically generated with medium confidence">
            <a:extLst>
              <a:ext uri="{FF2B5EF4-FFF2-40B4-BE49-F238E27FC236}">
                <a16:creationId xmlns:a16="http://schemas.microsoft.com/office/drawing/2014/main" id="{0195BB2B-D5D2-1307-BD1F-24CF239DAB10}"/>
              </a:ext>
            </a:extLst>
          </p:cNvPr>
          <p:cNvPicPr>
            <a:picLocks noChangeAspect="1"/>
          </p:cNvPicPr>
          <p:nvPr/>
        </p:nvPicPr>
        <p:blipFill>
          <a:blip r:embed="rId4"/>
          <a:stretch>
            <a:fillRect/>
          </a:stretch>
        </p:blipFill>
        <p:spPr>
          <a:xfrm>
            <a:off x="7511073" y="1107336"/>
            <a:ext cx="3937273" cy="221471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3A6685A-9681-E472-573F-2451AB468D32}"/>
              </a:ext>
            </a:extLst>
          </p:cNvPr>
          <p:cNvPicPr>
            <a:picLocks noChangeAspect="1"/>
          </p:cNvPicPr>
          <p:nvPr/>
        </p:nvPicPr>
        <p:blipFill>
          <a:blip r:embed="rId5"/>
          <a:stretch>
            <a:fillRect/>
          </a:stretch>
        </p:blipFill>
        <p:spPr>
          <a:xfrm>
            <a:off x="7610180" y="3998460"/>
            <a:ext cx="3881120" cy="2183130"/>
          </a:xfrm>
          <a:prstGeom prst="rect">
            <a:avLst/>
          </a:prstGeom>
        </p:spPr>
      </p:pic>
    </p:spTree>
    <p:extLst>
      <p:ext uri="{BB962C8B-B14F-4D97-AF65-F5344CB8AC3E}">
        <p14:creationId xmlns:p14="http://schemas.microsoft.com/office/powerpoint/2010/main" val="314339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3" name="Picture 2">
            <a:extLst>
              <a:ext uri="{FF2B5EF4-FFF2-40B4-BE49-F238E27FC236}">
                <a16:creationId xmlns:a16="http://schemas.microsoft.com/office/drawing/2014/main" id="{E1408BAF-1350-4BC5-9C72-82A08BB07B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4E843C5-E258-463E-B6A7-03E24286BC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7" name="Rectangle 36">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97637B-E3A5-3DB3-AC2D-1BACAF3D45B1}"/>
              </a:ext>
            </a:extLst>
          </p:cNvPr>
          <p:cNvSpPr txBox="1"/>
          <p:nvPr/>
        </p:nvSpPr>
        <p:spPr>
          <a:xfrm>
            <a:off x="1054065" y="2367092"/>
            <a:ext cx="10842660" cy="1519108"/>
          </a:xfrm>
          <a:prstGeom prst="rect">
            <a:avLst/>
          </a:prstGeom>
        </p:spPr>
        <p:txBody>
          <a:bodyPr vert="horz" lIns="91440" tIns="45720" rIns="91440" bIns="45720" rtlCol="0">
            <a:normAutofit/>
          </a:bodyPr>
          <a:lstStyle/>
          <a:p>
            <a:pPr indent="-228600" defTabSz="914400">
              <a:lnSpc>
                <a:spcPct val="120000"/>
              </a:lnSpc>
              <a:spcAft>
                <a:spcPts val="600"/>
              </a:spcAft>
              <a:buClr>
                <a:schemeClr val="tx1"/>
              </a:buClr>
              <a:buFont typeface="Arial" panose="020B0604020202020204" pitchFamily="34" charset="0"/>
              <a:buChar char="•"/>
            </a:pPr>
            <a:r>
              <a:rPr lang="en-US" cap="all" dirty="0"/>
              <a:t>In the Feedback page if a user given Feedback about the Products And it will give be sent to the admin.</a:t>
            </a:r>
          </a:p>
          <a:p>
            <a:pPr indent="-228600" defTabSz="914400">
              <a:lnSpc>
                <a:spcPct val="120000"/>
              </a:lnSpc>
              <a:spcAft>
                <a:spcPts val="600"/>
              </a:spcAft>
              <a:buClr>
                <a:schemeClr val="tx1"/>
              </a:buClr>
              <a:buFont typeface="Arial" panose="020B0604020202020204" pitchFamily="34" charset="0"/>
              <a:buChar char="•"/>
            </a:pPr>
            <a:r>
              <a:rPr lang="en-US" cap="all" dirty="0"/>
              <a:t>If u click on Feedback form </a:t>
            </a:r>
            <a:r>
              <a:rPr lang="en-US" cap="all" dirty="0" err="1"/>
              <a:t>form</a:t>
            </a:r>
            <a:r>
              <a:rPr lang="en-US" cap="all" dirty="0"/>
              <a:t> will display and can able to view the feedbacks…</a:t>
            </a:r>
          </a:p>
          <a:p>
            <a:pPr defTabSz="914400">
              <a:lnSpc>
                <a:spcPct val="120000"/>
              </a:lnSpc>
              <a:spcAft>
                <a:spcPts val="600"/>
              </a:spcAft>
              <a:buClr>
                <a:schemeClr val="tx1"/>
              </a:buClr>
            </a:pPr>
            <a:endParaRPr lang="en-US" cap="all" dirty="0"/>
          </a:p>
        </p:txBody>
      </p:sp>
      <p:pic>
        <p:nvPicPr>
          <p:cNvPr id="41" name="Picture 40">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2" name="Title 1">
            <a:extLst>
              <a:ext uri="{FF2B5EF4-FFF2-40B4-BE49-F238E27FC236}">
                <a16:creationId xmlns:a16="http://schemas.microsoft.com/office/drawing/2014/main" id="{1640F161-1D5C-6BA0-39F1-3C10DB73D6D2}"/>
              </a:ext>
            </a:extLst>
          </p:cNvPr>
          <p:cNvSpPr>
            <a:spLocks noGrp="1"/>
          </p:cNvSpPr>
          <p:nvPr>
            <p:ph type="ctrTitle"/>
          </p:nvPr>
        </p:nvSpPr>
        <p:spPr>
          <a:xfrm>
            <a:off x="1054064" y="618517"/>
            <a:ext cx="5855416" cy="1596177"/>
          </a:xfrm>
        </p:spPr>
        <p:txBody>
          <a:bodyPr vert="horz" lIns="91440" tIns="45720" rIns="91440" bIns="45720" rtlCol="0" anchor="ctr">
            <a:normAutofit/>
          </a:bodyPr>
          <a:lstStyle/>
          <a:p>
            <a:r>
              <a:rPr lang="en-US" sz="3600" dirty="0"/>
              <a:t>Feedbacks</a:t>
            </a:r>
          </a:p>
        </p:txBody>
      </p:sp>
      <p:pic>
        <p:nvPicPr>
          <p:cNvPr id="5" name="Picture 4" descr="A screenshot of a computer&#10;&#10;Description automatically generated">
            <a:extLst>
              <a:ext uri="{FF2B5EF4-FFF2-40B4-BE49-F238E27FC236}">
                <a16:creationId xmlns:a16="http://schemas.microsoft.com/office/drawing/2014/main" id="{D7A8079F-6B22-9E5E-2DCD-12949BE056A3}"/>
              </a:ext>
            </a:extLst>
          </p:cNvPr>
          <p:cNvPicPr>
            <a:picLocks noChangeAspect="1"/>
          </p:cNvPicPr>
          <p:nvPr/>
        </p:nvPicPr>
        <p:blipFill>
          <a:blip r:embed="rId4"/>
          <a:stretch>
            <a:fillRect/>
          </a:stretch>
        </p:blipFill>
        <p:spPr>
          <a:xfrm>
            <a:off x="2247903" y="3626902"/>
            <a:ext cx="6629399" cy="3095627"/>
          </a:xfrm>
          <a:prstGeom prst="rect">
            <a:avLst/>
          </a:prstGeom>
        </p:spPr>
      </p:pic>
    </p:spTree>
    <p:extLst>
      <p:ext uri="{BB962C8B-B14F-4D97-AF65-F5344CB8AC3E}">
        <p14:creationId xmlns:p14="http://schemas.microsoft.com/office/powerpoint/2010/main" val="3780328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4">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3" name="Rectangle 36">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9253F44-C0B7-9FC9-A55A-923687138A38}"/>
              </a:ext>
            </a:extLst>
          </p:cNvPr>
          <p:cNvSpPr txBox="1"/>
          <p:nvPr/>
        </p:nvSpPr>
        <p:spPr>
          <a:xfrm>
            <a:off x="913774" y="2367092"/>
            <a:ext cx="4654280" cy="3881309"/>
          </a:xfrm>
          <a:prstGeom prst="rect">
            <a:avLst/>
          </a:prstGeom>
        </p:spPr>
        <p:txBody>
          <a:bodyPr vert="horz" lIns="91440" tIns="45720" rIns="91440" bIns="45720" rtlCol="0">
            <a:normAutofit/>
          </a:bodyPr>
          <a:lstStyle/>
          <a:p>
            <a:pPr indent="-228600" defTabSz="914400">
              <a:lnSpc>
                <a:spcPct val="120000"/>
              </a:lnSpc>
              <a:spcAft>
                <a:spcPts val="600"/>
              </a:spcAft>
              <a:buClr>
                <a:schemeClr val="tx1"/>
              </a:buClr>
              <a:buFont typeface="Arial" panose="020B0604020202020204" pitchFamily="34" charset="0"/>
              <a:buChar char="•"/>
            </a:pPr>
            <a:r>
              <a:rPr lang="en-US" cap="all" dirty="0"/>
              <a:t>In the plan we can create the plan and we can add the quantity at last if I click the button it will calculations </a:t>
            </a:r>
          </a:p>
          <a:p>
            <a:pPr indent="-228600" defTabSz="914400">
              <a:lnSpc>
                <a:spcPct val="120000"/>
              </a:lnSpc>
              <a:spcAft>
                <a:spcPts val="600"/>
              </a:spcAft>
              <a:buClr>
                <a:schemeClr val="tx1"/>
              </a:buClr>
              <a:buFont typeface="Arial" panose="020B0604020202020204" pitchFamily="34" charset="0"/>
              <a:buChar char="•"/>
            </a:pPr>
            <a:r>
              <a:rPr lang="en-US" cap="all" dirty="0"/>
              <a:t>And also we can move the items to list of items and also the create your plan </a:t>
            </a:r>
          </a:p>
        </p:txBody>
      </p:sp>
      <p:pic>
        <p:nvPicPr>
          <p:cNvPr id="44" name="Picture 38">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1C6A5C-A145-8A99-E0D8-52994407748E}"/>
              </a:ext>
            </a:extLst>
          </p:cNvPr>
          <p:cNvSpPr>
            <a:spLocks noGrp="1"/>
          </p:cNvSpPr>
          <p:nvPr>
            <p:ph type="ctrTitle"/>
          </p:nvPr>
        </p:nvSpPr>
        <p:spPr>
          <a:xfrm>
            <a:off x="913774" y="640831"/>
            <a:ext cx="3740515" cy="1573863"/>
          </a:xfrm>
        </p:spPr>
        <p:txBody>
          <a:bodyPr vert="horz" lIns="91440" tIns="45720" rIns="91440" bIns="45720" rtlCol="0" anchor="ctr">
            <a:normAutofit/>
          </a:bodyPr>
          <a:lstStyle/>
          <a:p>
            <a:pPr algn="l"/>
            <a:r>
              <a:rPr lang="en-US" sz="3600" dirty="0"/>
              <a:t>Diet plan</a:t>
            </a:r>
          </a:p>
        </p:txBody>
      </p:sp>
      <p:pic>
        <p:nvPicPr>
          <p:cNvPr id="6" name="Picture 5" descr="A screenshot of a computer&#10;&#10;Description automatically generated">
            <a:extLst>
              <a:ext uri="{FF2B5EF4-FFF2-40B4-BE49-F238E27FC236}">
                <a16:creationId xmlns:a16="http://schemas.microsoft.com/office/drawing/2014/main" id="{18CEA863-349E-F374-B652-C48150431565}"/>
              </a:ext>
            </a:extLst>
          </p:cNvPr>
          <p:cNvPicPr>
            <a:picLocks noChangeAspect="1"/>
          </p:cNvPicPr>
          <p:nvPr/>
        </p:nvPicPr>
        <p:blipFill>
          <a:blip r:embed="rId4"/>
          <a:stretch>
            <a:fillRect/>
          </a:stretch>
        </p:blipFill>
        <p:spPr>
          <a:xfrm>
            <a:off x="5568057" y="2021746"/>
            <a:ext cx="6166098" cy="3693254"/>
          </a:xfrm>
          <a:prstGeom prst="rect">
            <a:avLst/>
          </a:prstGeom>
        </p:spPr>
      </p:pic>
    </p:spTree>
    <p:extLst>
      <p:ext uri="{BB962C8B-B14F-4D97-AF65-F5344CB8AC3E}">
        <p14:creationId xmlns:p14="http://schemas.microsoft.com/office/powerpoint/2010/main" val="419215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E1408BAF-1350-4BC5-9C72-82A08BB07B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E843C5-E258-463E-B6A7-03E24286BC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8EB837-463E-8651-0F2C-4B5B9ADBB1FD}"/>
              </a:ext>
            </a:extLst>
          </p:cNvPr>
          <p:cNvSpPr txBox="1"/>
          <p:nvPr/>
        </p:nvSpPr>
        <p:spPr>
          <a:xfrm>
            <a:off x="1054061" y="1690817"/>
            <a:ext cx="9185314" cy="3847444"/>
          </a:xfrm>
          <a:prstGeom prst="rect">
            <a:avLst/>
          </a:prstGeom>
        </p:spPr>
        <p:txBody>
          <a:bodyPr vert="horz" lIns="91440" tIns="45720" rIns="91440" bIns="45720" rtlCol="0">
            <a:normAutofit/>
          </a:bodyPr>
          <a:lstStyle/>
          <a:p>
            <a:pPr indent="-228600" defTabSz="914400">
              <a:lnSpc>
                <a:spcPct val="120000"/>
              </a:lnSpc>
              <a:spcAft>
                <a:spcPts val="600"/>
              </a:spcAft>
              <a:buClr>
                <a:schemeClr val="tx1"/>
              </a:buClr>
              <a:buFont typeface="Arial" panose="020B0604020202020204" pitchFamily="34" charset="0"/>
              <a:buChar char="•"/>
            </a:pPr>
            <a:r>
              <a:rPr lang="en-US" cap="all" dirty="0"/>
              <a:t>In this forum both admin and user can access questions and comments </a:t>
            </a:r>
          </a:p>
          <a:p>
            <a:pPr indent="-228600" defTabSz="914400">
              <a:lnSpc>
                <a:spcPct val="120000"/>
              </a:lnSpc>
              <a:spcAft>
                <a:spcPts val="600"/>
              </a:spcAft>
              <a:buClr>
                <a:schemeClr val="tx1"/>
              </a:buClr>
              <a:buFont typeface="Arial" panose="020B0604020202020204" pitchFamily="34" charset="0"/>
              <a:buChar char="•"/>
            </a:pPr>
            <a:r>
              <a:rPr lang="en-US" cap="all" dirty="0"/>
              <a:t>If want the user can post they queries and the admin can respond the query are the user can answer the question </a:t>
            </a:r>
          </a:p>
          <a:p>
            <a:pPr indent="-228600" defTabSz="914400">
              <a:lnSpc>
                <a:spcPct val="120000"/>
              </a:lnSpc>
              <a:spcAft>
                <a:spcPts val="600"/>
              </a:spcAft>
              <a:buClr>
                <a:schemeClr val="tx1"/>
              </a:buClr>
              <a:buFont typeface="Arial" panose="020B0604020202020204" pitchFamily="34" charset="0"/>
              <a:buChar char="•"/>
            </a:pPr>
            <a:r>
              <a:rPr lang="en-US" cap="all" dirty="0"/>
              <a:t>In the type box I added validation  </a:t>
            </a:r>
          </a:p>
          <a:p>
            <a:pPr indent="-228600" defTabSz="914400">
              <a:lnSpc>
                <a:spcPct val="120000"/>
              </a:lnSpc>
              <a:spcAft>
                <a:spcPts val="600"/>
              </a:spcAft>
              <a:buClr>
                <a:schemeClr val="tx1"/>
              </a:buClr>
              <a:buFont typeface="Arial" panose="020B0604020202020204" pitchFamily="34" charset="0"/>
              <a:buChar char="•"/>
            </a:pPr>
            <a:endParaRPr lang="en-US" cap="all" dirty="0"/>
          </a:p>
        </p:txBody>
      </p:sp>
      <p:pic>
        <p:nvPicPr>
          <p:cNvPr id="30" name="Picture 29">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2" name="Title 1">
            <a:extLst>
              <a:ext uri="{FF2B5EF4-FFF2-40B4-BE49-F238E27FC236}">
                <a16:creationId xmlns:a16="http://schemas.microsoft.com/office/drawing/2014/main" id="{F7CEA8A6-27B1-27B1-1EAD-B9927D226061}"/>
              </a:ext>
            </a:extLst>
          </p:cNvPr>
          <p:cNvSpPr>
            <a:spLocks noGrp="1"/>
          </p:cNvSpPr>
          <p:nvPr>
            <p:ph type="ctrTitle"/>
          </p:nvPr>
        </p:nvSpPr>
        <p:spPr>
          <a:xfrm>
            <a:off x="1054064" y="618517"/>
            <a:ext cx="5855416" cy="1596177"/>
          </a:xfrm>
        </p:spPr>
        <p:txBody>
          <a:bodyPr vert="horz" lIns="91440" tIns="45720" rIns="91440" bIns="45720" rtlCol="0" anchor="ctr">
            <a:normAutofit/>
          </a:bodyPr>
          <a:lstStyle/>
          <a:p>
            <a:r>
              <a:rPr lang="en-US" sz="3600" dirty="0"/>
              <a:t>Response</a:t>
            </a:r>
          </a:p>
        </p:txBody>
      </p:sp>
      <p:pic>
        <p:nvPicPr>
          <p:cNvPr id="5" name="Picture 4" descr="A screenshot of a computer&#10;&#10;Description automatically generated">
            <a:extLst>
              <a:ext uri="{FF2B5EF4-FFF2-40B4-BE49-F238E27FC236}">
                <a16:creationId xmlns:a16="http://schemas.microsoft.com/office/drawing/2014/main" id="{A8BAFFD2-1EC3-0BBD-4BEC-67508023820B}"/>
              </a:ext>
            </a:extLst>
          </p:cNvPr>
          <p:cNvPicPr>
            <a:picLocks noChangeAspect="1"/>
          </p:cNvPicPr>
          <p:nvPr/>
        </p:nvPicPr>
        <p:blipFill>
          <a:blip r:embed="rId4"/>
          <a:stretch>
            <a:fillRect/>
          </a:stretch>
        </p:blipFill>
        <p:spPr>
          <a:xfrm>
            <a:off x="1857374" y="3614539"/>
            <a:ext cx="7600951" cy="2809873"/>
          </a:xfrm>
          <a:prstGeom prst="rect">
            <a:avLst/>
          </a:prstGeom>
        </p:spPr>
      </p:pic>
    </p:spTree>
    <p:extLst>
      <p:ext uri="{BB962C8B-B14F-4D97-AF65-F5344CB8AC3E}">
        <p14:creationId xmlns:p14="http://schemas.microsoft.com/office/powerpoint/2010/main" val="225863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E1408BAF-1350-4BC5-9C72-82A08BB07B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E843C5-E258-463E-B6A7-03E24286BC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61C5F934-4BC1-43BC-8C11-D7FF80425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7949F07E-43A8-4AE5-8071-17DADB6072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14">
            <a:extLst>
              <a:ext uri="{FF2B5EF4-FFF2-40B4-BE49-F238E27FC236}">
                <a16:creationId xmlns:a16="http://schemas.microsoft.com/office/drawing/2014/main" id="{59C354C0-0CDD-46A0-8C70-01B09B611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8579" y="618517"/>
            <a:ext cx="3427091" cy="5596019"/>
          </a:xfrm>
          <a:prstGeom prst="roundRect">
            <a:avLst>
              <a:gd name="adj" fmla="val 483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B8235C7-5B79-431E-A6E2-DA88CDDFD3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4CBA65-2CC0-6A62-73E5-2A363095A77C}"/>
              </a:ext>
            </a:extLst>
          </p:cNvPr>
          <p:cNvSpPr>
            <a:spLocks noGrp="1"/>
          </p:cNvSpPr>
          <p:nvPr>
            <p:ph type="ctrTitle"/>
          </p:nvPr>
        </p:nvSpPr>
        <p:spPr>
          <a:xfrm>
            <a:off x="913776" y="640831"/>
            <a:ext cx="6564205" cy="1573863"/>
          </a:xfrm>
        </p:spPr>
        <p:txBody>
          <a:bodyPr vert="horz" lIns="91440" tIns="45720" rIns="91440" bIns="45720" rtlCol="0" anchor="ctr">
            <a:normAutofit/>
          </a:bodyPr>
          <a:lstStyle/>
          <a:p>
            <a:r>
              <a:rPr lang="en-US" sz="3600"/>
              <a:t>Admin </a:t>
            </a:r>
          </a:p>
        </p:txBody>
      </p:sp>
      <p:sp>
        <p:nvSpPr>
          <p:cNvPr id="4" name="TextBox 3">
            <a:extLst>
              <a:ext uri="{FF2B5EF4-FFF2-40B4-BE49-F238E27FC236}">
                <a16:creationId xmlns:a16="http://schemas.microsoft.com/office/drawing/2014/main" id="{5F11441A-3EDF-0F41-D56F-EB0532BE81E5}"/>
              </a:ext>
            </a:extLst>
          </p:cNvPr>
          <p:cNvSpPr txBox="1"/>
          <p:nvPr/>
        </p:nvSpPr>
        <p:spPr>
          <a:xfrm>
            <a:off x="913774" y="2367092"/>
            <a:ext cx="6564207" cy="3881309"/>
          </a:xfrm>
          <a:prstGeom prst="rect">
            <a:avLst/>
          </a:prstGeom>
        </p:spPr>
        <p:txBody>
          <a:bodyPr vert="horz" lIns="91440" tIns="45720" rIns="91440" bIns="45720" rtlCol="0">
            <a:normAutofit/>
          </a:bodyPr>
          <a:lstStyle/>
          <a:p>
            <a:pPr indent="-228600" defTabSz="914400">
              <a:lnSpc>
                <a:spcPct val="120000"/>
              </a:lnSpc>
              <a:spcAft>
                <a:spcPts val="600"/>
              </a:spcAft>
              <a:buClr>
                <a:schemeClr val="tx1"/>
              </a:buClr>
              <a:buFont typeface="Arial" panose="020B0604020202020204" pitchFamily="34" charset="0"/>
              <a:buChar char="•"/>
            </a:pPr>
            <a:r>
              <a:rPr lang="en-US" cap="all" dirty="0"/>
              <a:t>In the admin page the admin can add the product and responses</a:t>
            </a:r>
          </a:p>
          <a:p>
            <a:pPr indent="-228600" defTabSz="914400">
              <a:lnSpc>
                <a:spcPct val="120000"/>
              </a:lnSpc>
              <a:spcAft>
                <a:spcPts val="600"/>
              </a:spcAft>
              <a:buClr>
                <a:schemeClr val="tx1"/>
              </a:buClr>
              <a:buFont typeface="Arial" panose="020B0604020202020204" pitchFamily="34" charset="0"/>
              <a:buChar char="•"/>
            </a:pPr>
            <a:r>
              <a:rPr lang="en-US" cap="all" dirty="0"/>
              <a:t>Admin can login using login page with their username and password and it redirect to admin home page.</a:t>
            </a:r>
          </a:p>
          <a:p>
            <a:pPr indent="-228600" defTabSz="914400">
              <a:lnSpc>
                <a:spcPct val="120000"/>
              </a:lnSpc>
              <a:spcAft>
                <a:spcPts val="600"/>
              </a:spcAft>
              <a:buClr>
                <a:schemeClr val="tx1"/>
              </a:buClr>
              <a:buFont typeface="Arial" panose="020B0604020202020204" pitchFamily="34" charset="0"/>
              <a:buChar char="•"/>
            </a:pPr>
            <a:r>
              <a:rPr lang="en-US" cap="all" dirty="0"/>
              <a:t>In the page the filter pipe is there and if I click the add product it open the new page , in that we can add the product and the give the proteins etc..</a:t>
            </a:r>
          </a:p>
          <a:p>
            <a:pPr indent="-228600" defTabSz="914400">
              <a:lnSpc>
                <a:spcPct val="120000"/>
              </a:lnSpc>
              <a:spcAft>
                <a:spcPts val="600"/>
              </a:spcAft>
              <a:buClr>
                <a:schemeClr val="tx1"/>
              </a:buClr>
              <a:buFont typeface="Arial" panose="020B0604020202020204" pitchFamily="34" charset="0"/>
              <a:buChar char="•"/>
            </a:pPr>
            <a:endParaRPr lang="en-US" cap="all" dirty="0"/>
          </a:p>
        </p:txBody>
      </p:sp>
      <p:pic>
        <p:nvPicPr>
          <p:cNvPr id="5" name="Picture 4" descr="A screenshot of a computer&#10;&#10;Description automatically generated">
            <a:extLst>
              <a:ext uri="{FF2B5EF4-FFF2-40B4-BE49-F238E27FC236}">
                <a16:creationId xmlns:a16="http://schemas.microsoft.com/office/drawing/2014/main" id="{3B7747C2-53F6-FC13-1127-4BC41100F6DA}"/>
              </a:ext>
            </a:extLst>
          </p:cNvPr>
          <p:cNvPicPr>
            <a:picLocks noChangeAspect="1"/>
          </p:cNvPicPr>
          <p:nvPr/>
        </p:nvPicPr>
        <p:blipFill>
          <a:blip r:embed="rId4"/>
          <a:stretch>
            <a:fillRect/>
          </a:stretch>
        </p:blipFill>
        <p:spPr>
          <a:xfrm>
            <a:off x="8254434" y="1019175"/>
            <a:ext cx="3155380" cy="17749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F9400A7-CC66-E122-845B-D4E3FAAEEDFB}"/>
              </a:ext>
            </a:extLst>
          </p:cNvPr>
          <p:cNvPicPr>
            <a:picLocks noChangeAspect="1"/>
          </p:cNvPicPr>
          <p:nvPr/>
        </p:nvPicPr>
        <p:blipFill>
          <a:blip r:embed="rId5"/>
          <a:stretch>
            <a:fillRect/>
          </a:stretch>
        </p:blipFill>
        <p:spPr>
          <a:xfrm>
            <a:off x="8254434" y="3488000"/>
            <a:ext cx="3155379" cy="1774901"/>
          </a:xfrm>
          <a:prstGeom prst="rect">
            <a:avLst/>
          </a:prstGeom>
        </p:spPr>
      </p:pic>
    </p:spTree>
    <p:extLst>
      <p:ext uri="{BB962C8B-B14F-4D97-AF65-F5344CB8AC3E}">
        <p14:creationId xmlns:p14="http://schemas.microsoft.com/office/powerpoint/2010/main" val="1764998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E1408BAF-1350-4BC5-9C72-82A08BB07B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4E843C5-E258-463E-B6A7-03E24286BC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01F3B9-F5AB-7DBC-BE57-3494AC32EBF7}"/>
              </a:ext>
            </a:extLst>
          </p:cNvPr>
          <p:cNvSpPr txBox="1"/>
          <p:nvPr/>
        </p:nvSpPr>
        <p:spPr>
          <a:xfrm>
            <a:off x="1054065" y="2367092"/>
            <a:ext cx="5855415" cy="3847444"/>
          </a:xfrm>
          <a:prstGeom prst="rect">
            <a:avLst/>
          </a:prstGeom>
        </p:spPr>
        <p:txBody>
          <a:bodyPr vert="horz" lIns="91440" tIns="45720" rIns="91440" bIns="45720" rtlCol="0">
            <a:normAutofit/>
          </a:bodyPr>
          <a:lstStyle/>
          <a:p>
            <a:pPr indent="-228600" defTabSz="914400">
              <a:lnSpc>
                <a:spcPct val="120000"/>
              </a:lnSpc>
              <a:spcAft>
                <a:spcPts val="600"/>
              </a:spcAft>
              <a:buClr>
                <a:schemeClr val="tx1"/>
              </a:buClr>
              <a:buFont typeface="Arial" panose="020B0604020202020204" pitchFamily="34" charset="0"/>
              <a:buChar char="•"/>
            </a:pPr>
            <a:r>
              <a:rPr lang="en-US" cap="all" dirty="0"/>
              <a:t>In the add responses page the admin can add the responses which is given by the user </a:t>
            </a:r>
          </a:p>
          <a:p>
            <a:pPr indent="-228600" defTabSz="914400">
              <a:lnSpc>
                <a:spcPct val="120000"/>
              </a:lnSpc>
              <a:spcAft>
                <a:spcPts val="600"/>
              </a:spcAft>
              <a:buClr>
                <a:schemeClr val="tx1"/>
              </a:buClr>
              <a:buFont typeface="Arial" panose="020B0604020202020204" pitchFamily="34" charset="0"/>
              <a:buChar char="•"/>
            </a:pPr>
            <a:r>
              <a:rPr lang="en-US" cap="all" dirty="0"/>
              <a:t>If Any question asked by the user in Enquiry form it will be displayed in admin page and admin can respond to it add and user can see it in response page.</a:t>
            </a:r>
          </a:p>
          <a:p>
            <a:pPr indent="-228600" defTabSz="914400">
              <a:lnSpc>
                <a:spcPct val="120000"/>
              </a:lnSpc>
              <a:spcAft>
                <a:spcPts val="600"/>
              </a:spcAft>
              <a:buClr>
                <a:schemeClr val="tx1"/>
              </a:buClr>
              <a:buFont typeface="Arial" panose="020B0604020202020204" pitchFamily="34" charset="0"/>
              <a:buChar char="•"/>
            </a:pPr>
            <a:r>
              <a:rPr lang="en-US" cap="all" dirty="0"/>
              <a:t>In the comments section the multiple comments are display the admin can add the responses for each question </a:t>
            </a:r>
          </a:p>
        </p:txBody>
      </p:sp>
      <p:pic>
        <p:nvPicPr>
          <p:cNvPr id="30" name="Picture 29">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2" name="Title 1">
            <a:extLst>
              <a:ext uri="{FF2B5EF4-FFF2-40B4-BE49-F238E27FC236}">
                <a16:creationId xmlns:a16="http://schemas.microsoft.com/office/drawing/2014/main" id="{0D3C3E03-68D7-FE22-76EB-0CEDE836301A}"/>
              </a:ext>
            </a:extLst>
          </p:cNvPr>
          <p:cNvSpPr>
            <a:spLocks noGrp="1"/>
          </p:cNvSpPr>
          <p:nvPr>
            <p:ph type="ctrTitle"/>
          </p:nvPr>
        </p:nvSpPr>
        <p:spPr>
          <a:xfrm>
            <a:off x="1054064" y="618517"/>
            <a:ext cx="5855416" cy="1596177"/>
          </a:xfrm>
        </p:spPr>
        <p:txBody>
          <a:bodyPr vert="horz" lIns="91440" tIns="45720" rIns="91440" bIns="45720" rtlCol="0" anchor="ctr">
            <a:normAutofit/>
          </a:bodyPr>
          <a:lstStyle/>
          <a:p>
            <a:r>
              <a:rPr lang="en-US" sz="3600" dirty="0"/>
              <a:t>Add Responses</a:t>
            </a:r>
          </a:p>
        </p:txBody>
      </p:sp>
      <p:pic>
        <p:nvPicPr>
          <p:cNvPr id="5" name="Picture 4" descr="A screenshot of a computer&#10;&#10;Description automatically generated">
            <a:extLst>
              <a:ext uri="{FF2B5EF4-FFF2-40B4-BE49-F238E27FC236}">
                <a16:creationId xmlns:a16="http://schemas.microsoft.com/office/drawing/2014/main" id="{0B9E4108-4F56-D9DF-64C9-8A30AF399150}"/>
              </a:ext>
            </a:extLst>
          </p:cNvPr>
          <p:cNvPicPr>
            <a:picLocks noChangeAspect="1"/>
          </p:cNvPicPr>
          <p:nvPr/>
        </p:nvPicPr>
        <p:blipFill>
          <a:blip r:embed="rId4"/>
          <a:stretch>
            <a:fillRect/>
          </a:stretch>
        </p:blipFill>
        <p:spPr>
          <a:xfrm>
            <a:off x="7233330" y="684140"/>
            <a:ext cx="4781550" cy="26896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155AD82-9C1B-CBF9-F0DF-92B80AD3B51C}"/>
              </a:ext>
            </a:extLst>
          </p:cNvPr>
          <p:cNvPicPr>
            <a:picLocks noChangeAspect="1"/>
          </p:cNvPicPr>
          <p:nvPr/>
        </p:nvPicPr>
        <p:blipFill>
          <a:blip r:embed="rId5"/>
          <a:stretch>
            <a:fillRect/>
          </a:stretch>
        </p:blipFill>
        <p:spPr>
          <a:xfrm>
            <a:off x="7275285" y="3771069"/>
            <a:ext cx="4781550" cy="2689622"/>
          </a:xfrm>
          <a:prstGeom prst="rect">
            <a:avLst/>
          </a:prstGeom>
        </p:spPr>
      </p:pic>
    </p:spTree>
    <p:extLst>
      <p:ext uri="{BB962C8B-B14F-4D97-AF65-F5344CB8AC3E}">
        <p14:creationId xmlns:p14="http://schemas.microsoft.com/office/powerpoint/2010/main" val="2755128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1">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 name="Rectangle 13">
            <a:extLst>
              <a:ext uri="{FF2B5EF4-FFF2-40B4-BE49-F238E27FC236}">
                <a16:creationId xmlns:a16="http://schemas.microsoft.com/office/drawing/2014/main" id="{40C1BC1E-153D-4DA3-87A4-314B61BC4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FB5A56C3-A6D4-4D92-8AE6-10218C076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A89BAC-B8B3-DCA7-6BB6-D9D12B8849E5}"/>
              </a:ext>
            </a:extLst>
          </p:cNvPr>
          <p:cNvSpPr txBox="1"/>
          <p:nvPr/>
        </p:nvSpPr>
        <p:spPr>
          <a:xfrm>
            <a:off x="1463040" y="768008"/>
            <a:ext cx="2722880" cy="584775"/>
          </a:xfrm>
          <a:prstGeom prst="rect">
            <a:avLst/>
          </a:prstGeom>
          <a:noFill/>
        </p:spPr>
        <p:txBody>
          <a:bodyPr wrap="square" rtlCol="0">
            <a:spAutoFit/>
          </a:bodyPr>
          <a:lstStyle/>
          <a:p>
            <a:r>
              <a:rPr lang="en-IN" sz="3200" dirty="0"/>
              <a:t>Flow Chart</a:t>
            </a:r>
          </a:p>
        </p:txBody>
      </p:sp>
      <p:pic>
        <p:nvPicPr>
          <p:cNvPr id="3" name="Picture 2">
            <a:extLst>
              <a:ext uri="{FF2B5EF4-FFF2-40B4-BE49-F238E27FC236}">
                <a16:creationId xmlns:a16="http://schemas.microsoft.com/office/drawing/2014/main" id="{EEFE8537-52D4-B4C0-57FA-9251CBA3EF29}"/>
              </a:ext>
            </a:extLst>
          </p:cNvPr>
          <p:cNvPicPr>
            <a:picLocks noChangeAspect="1"/>
          </p:cNvPicPr>
          <p:nvPr/>
        </p:nvPicPr>
        <p:blipFill>
          <a:blip r:embed="rId4"/>
          <a:stretch>
            <a:fillRect/>
          </a:stretch>
        </p:blipFill>
        <p:spPr>
          <a:xfrm>
            <a:off x="544143" y="1540456"/>
            <a:ext cx="10955432" cy="4621806"/>
          </a:xfrm>
          <a:prstGeom prst="rect">
            <a:avLst/>
          </a:prstGeom>
        </p:spPr>
      </p:pic>
    </p:spTree>
    <p:extLst>
      <p:ext uri="{BB962C8B-B14F-4D97-AF65-F5344CB8AC3E}">
        <p14:creationId xmlns:p14="http://schemas.microsoft.com/office/powerpoint/2010/main" val="171764012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0</TotalTime>
  <Words>436</Words>
  <Application>Microsoft Office PowerPoint</Application>
  <PresentationFormat>Widescreen</PresentationFormat>
  <Paragraphs>37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Times New Roman</vt:lpstr>
      <vt:lpstr>Tw Cen MT</vt:lpstr>
      <vt:lpstr>Droplet</vt:lpstr>
      <vt:lpstr>Diet Fit pro</vt:lpstr>
      <vt:lpstr>User page</vt:lpstr>
      <vt:lpstr>Diet Plan</vt:lpstr>
      <vt:lpstr>Feedbacks</vt:lpstr>
      <vt:lpstr>Diet plan</vt:lpstr>
      <vt:lpstr>Response</vt:lpstr>
      <vt:lpstr>Admin </vt:lpstr>
      <vt:lpstr>Add Responses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Nutrition diet</dc:title>
  <dc:creator>S Dilli</dc:creator>
  <cp:lastModifiedBy>Venkata Ramana</cp:lastModifiedBy>
  <cp:revision>2</cp:revision>
  <dcterms:created xsi:type="dcterms:W3CDTF">2023-05-09T04:36:03Z</dcterms:created>
  <dcterms:modified xsi:type="dcterms:W3CDTF">2023-05-14T05:36:50Z</dcterms:modified>
</cp:coreProperties>
</file>